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20.xml" ContentType="application/vnd.openxmlformats-officedocument.presentationml.notesSlide+xml"/>
  <Override PartName="/ppt/notesSlides/_rels/notesSlide20.xml.rels" ContentType="application/vnd.openxmlformats-package.relationships+xml"/>
  <Override PartName="/ppt/media/image1.png" ContentType="image/png"/>
  <Override PartName="/ppt/media/image2.gif" ContentType="image/gif"/>
  <Override PartName="/ppt/media/image7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gif" ContentType="image/gif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B8E6613-2252-4C23-94B5-A483C6F89A8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4800" cy="342792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nl" sz="1100" spc="-1" strike="noStrike">
                <a:latin typeface="Arial"/>
              </a:rPr>
              <a:t>Every layer will make decision on more complex 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62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217;p33" descr="Tiny Logo.png"/>
          <p:cNvPicPr/>
          <p:nvPr/>
        </p:nvPicPr>
        <p:blipFill>
          <a:blip r:embed="rId2"/>
          <a:stretch/>
        </p:blipFill>
        <p:spPr>
          <a:xfrm>
            <a:off x="0" y="0"/>
            <a:ext cx="640080" cy="64008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Sentence_(linguistics)" TargetMode="External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302;p50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4000" spc="-1" strike="noStrike">
                <a:solidFill>
                  <a:srgbClr val="ffffff"/>
                </a:solidFill>
                <a:latin typeface="Domine"/>
                <a:ea typeface="Domine"/>
              </a:rPr>
              <a:t>BeCode - AI- Fundamentals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4" name="Google Shape;303;p50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609480"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09480"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09480"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609480" indent="-494280" algn="ctr">
              <a:lnSpc>
                <a:spcPct val="100000"/>
              </a:lnSpc>
              <a:buClr>
                <a:srgbClr val="ffffff"/>
              </a:buClr>
              <a:buFont typeface="Domine"/>
              <a:buChar char="-"/>
              <a:tabLst>
                <a:tab algn="l" pos="0"/>
              </a:tabLst>
            </a:pPr>
            <a:r>
              <a:rPr b="1" lang="nl" sz="3000" spc="-1" strike="noStrike">
                <a:solidFill>
                  <a:srgbClr val="ffffff"/>
                </a:solidFill>
                <a:latin typeface="Domine"/>
                <a:ea typeface="Domine"/>
              </a:rPr>
              <a:t>LOADING  - </a:t>
            </a:r>
            <a:br/>
            <a:r>
              <a:rPr b="1" lang="nl" sz="3000" spc="-1" strike="noStrike">
                <a:solidFill>
                  <a:srgbClr val="ffffff"/>
                </a:solidFill>
                <a:latin typeface="Domine"/>
                <a:ea typeface="Domine"/>
              </a:rPr>
              <a:t>We will start in a couple minutes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</p:txBody>
      </p:sp>
      <p:pic>
        <p:nvPicPr>
          <p:cNvPr id="85" name="Google Shape;304;p50" descr=""/>
          <p:cNvPicPr/>
          <p:nvPr/>
        </p:nvPicPr>
        <p:blipFill>
          <a:blip r:embed="rId1"/>
          <a:srcRect l="21823" t="15602" r="23554" b="18150"/>
          <a:stretch/>
        </p:blipFill>
        <p:spPr>
          <a:xfrm>
            <a:off x="4209120" y="1659960"/>
            <a:ext cx="852840" cy="103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375;p60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Agenda of the training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8" name="Google Shape;376;p60"/>
          <p:cNvSpPr/>
          <p:nvPr/>
        </p:nvSpPr>
        <p:spPr>
          <a:xfrm>
            <a:off x="542880" y="2523600"/>
            <a:ext cx="8057520" cy="117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nl" sz="2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https://trello.com/b/t4bw8T5u/ai-fundamentals-learning-track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381;p61"/>
          <p:cNvSpPr/>
          <p:nvPr/>
        </p:nvSpPr>
        <p:spPr>
          <a:xfrm>
            <a:off x="858960" y="791640"/>
            <a:ext cx="6413040" cy="35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What is AI, ML, DL?</a:t>
            </a:r>
            <a:endParaRPr b="0" lang="en-US" sz="7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386;p62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Artificial Intelligence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11" name="Google Shape;387;p62"/>
          <p:cNvSpPr/>
          <p:nvPr/>
        </p:nvSpPr>
        <p:spPr>
          <a:xfrm>
            <a:off x="4903560" y="1063080"/>
            <a:ext cx="3598920" cy="359892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Google Shape;388;p62"/>
          <p:cNvSpPr/>
          <p:nvPr/>
        </p:nvSpPr>
        <p:spPr>
          <a:xfrm>
            <a:off x="5030280" y="1849680"/>
            <a:ext cx="2698920" cy="269892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Google Shape;389;p62"/>
          <p:cNvSpPr/>
          <p:nvPr/>
        </p:nvSpPr>
        <p:spPr>
          <a:xfrm>
            <a:off x="5131080" y="3073680"/>
            <a:ext cx="1348920" cy="134892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Google Shape;390;p62"/>
          <p:cNvSpPr/>
          <p:nvPr/>
        </p:nvSpPr>
        <p:spPr>
          <a:xfrm>
            <a:off x="4903560" y="631800"/>
            <a:ext cx="359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5" name="Google Shape;391;p62"/>
          <p:cNvSpPr/>
          <p:nvPr/>
        </p:nvSpPr>
        <p:spPr>
          <a:xfrm>
            <a:off x="5131080" y="2647440"/>
            <a:ext cx="134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DL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" name="Google Shape;392;p62"/>
          <p:cNvSpPr/>
          <p:nvPr/>
        </p:nvSpPr>
        <p:spPr>
          <a:xfrm>
            <a:off x="5030280" y="1418760"/>
            <a:ext cx="269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ML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7" name="Google Shape;393;p62"/>
          <p:cNvSpPr/>
          <p:nvPr/>
        </p:nvSpPr>
        <p:spPr>
          <a:xfrm rot="10800000">
            <a:off x="4141440" y="1558800"/>
            <a:ext cx="736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30303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Google Shape;394;p62"/>
          <p:cNvSpPr/>
          <p:nvPr/>
        </p:nvSpPr>
        <p:spPr>
          <a:xfrm>
            <a:off x="1414800" y="1221480"/>
            <a:ext cx="2698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Computers showing human-like intelligence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399;p63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But, how do we define human-like intelligence?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0" name="Google Shape;400;p63"/>
          <p:cNvSpPr/>
          <p:nvPr/>
        </p:nvSpPr>
        <p:spPr>
          <a:xfrm>
            <a:off x="641160" y="1354320"/>
            <a:ext cx="805896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Reason, use strategy, solve puzzle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 </a:t>
            </a: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Represent common sense knowledge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Plan and learn from past experience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Communicate in Natural Language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Integrate these skills for common goals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405;p64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Alan Turing described intelligence in the following way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2" name="Google Shape;406;p64"/>
          <p:cNvSpPr/>
          <p:nvPr/>
        </p:nvSpPr>
        <p:spPr>
          <a:xfrm>
            <a:off x="641160" y="1354320"/>
            <a:ext cx="8058960" cy="307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nl" sz="3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“</a:t>
            </a:r>
            <a:r>
              <a:rPr b="0" lang="nl" sz="3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 computer would deserve to be called intelligent if  it could deceive a human into believing that it was human.” </a:t>
            </a:r>
            <a:endParaRPr b="0" lang="en-US" sz="3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nl" sz="3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— </a:t>
            </a:r>
            <a:r>
              <a:rPr b="0" lang="nl" sz="3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Alan Turing</a:t>
            </a:r>
            <a:endParaRPr b="0" lang="en-US" sz="3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411;p65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Why now?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4" name="Google Shape;412;p65"/>
          <p:cNvSpPr/>
          <p:nvPr/>
        </p:nvSpPr>
        <p:spPr>
          <a:xfrm>
            <a:off x="641160" y="1354320"/>
            <a:ext cx="805896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Data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Algorithms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Titillium Web"/>
              <a:buAutoNum type="arabicPeriod"/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Compute power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417;p66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Machine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6" name="Google Shape;418;p66"/>
          <p:cNvSpPr/>
          <p:nvPr/>
        </p:nvSpPr>
        <p:spPr>
          <a:xfrm>
            <a:off x="4903560" y="1063080"/>
            <a:ext cx="3598920" cy="359892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Google Shape;419;p66"/>
          <p:cNvSpPr/>
          <p:nvPr/>
        </p:nvSpPr>
        <p:spPr>
          <a:xfrm>
            <a:off x="5030280" y="1849680"/>
            <a:ext cx="2698920" cy="269892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Google Shape;420;p66"/>
          <p:cNvSpPr/>
          <p:nvPr/>
        </p:nvSpPr>
        <p:spPr>
          <a:xfrm>
            <a:off x="5131080" y="3073680"/>
            <a:ext cx="1348920" cy="134892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Google Shape;421;p66"/>
          <p:cNvSpPr/>
          <p:nvPr/>
        </p:nvSpPr>
        <p:spPr>
          <a:xfrm>
            <a:off x="4903560" y="631800"/>
            <a:ext cx="359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0" name="Google Shape;422;p66"/>
          <p:cNvSpPr/>
          <p:nvPr/>
        </p:nvSpPr>
        <p:spPr>
          <a:xfrm>
            <a:off x="5131080" y="2647440"/>
            <a:ext cx="134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DL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1" name="Google Shape;423;p66"/>
          <p:cNvSpPr/>
          <p:nvPr/>
        </p:nvSpPr>
        <p:spPr>
          <a:xfrm>
            <a:off x="5030280" y="1418760"/>
            <a:ext cx="269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ML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2" name="Google Shape;424;p66"/>
          <p:cNvSpPr/>
          <p:nvPr/>
        </p:nvSpPr>
        <p:spPr>
          <a:xfrm rot="10800000">
            <a:off x="4142160" y="2246040"/>
            <a:ext cx="90720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30303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Google Shape;425;p66"/>
          <p:cNvSpPr/>
          <p:nvPr/>
        </p:nvSpPr>
        <p:spPr>
          <a:xfrm>
            <a:off x="1414800" y="1907280"/>
            <a:ext cx="2698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Algorithms that learn from data to make predictions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430;p67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Machine learning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20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First let then algorithm learn from past data, then let it make predictions on new data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" name="Google Shape;431;p67"/>
          <p:cNvSpPr/>
          <p:nvPr/>
        </p:nvSpPr>
        <p:spPr>
          <a:xfrm rot="19034400">
            <a:off x="6707880" y="2942280"/>
            <a:ext cx="176760" cy="493560"/>
          </a:xfrm>
          <a:custGeom>
            <a:avLst/>
            <a:gdLst/>
            <a:ahLst/>
            <a:rect l="l" t="t" r="r" b="b"/>
            <a:pathLst>
              <a:path w="8431" h="23457">
                <a:moveTo>
                  <a:pt x="8431" y="23457"/>
                </a:moveTo>
                <a:cubicBezTo>
                  <a:pt x="7065" y="21950"/>
                  <a:pt x="1178" y="18323"/>
                  <a:pt x="236" y="14413"/>
                </a:cubicBezTo>
                <a:cubicBezTo>
                  <a:pt x="-706" y="10504"/>
                  <a:pt x="2355" y="2402"/>
                  <a:pt x="2779" y="0"/>
                </a:cubicBez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Google Shape;432;p67"/>
          <p:cNvSpPr/>
          <p:nvPr/>
        </p:nvSpPr>
        <p:spPr>
          <a:xfrm>
            <a:off x="6068520" y="2037600"/>
            <a:ext cx="49500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nl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AI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Google Shape;433;p67"/>
          <p:cNvSpPr/>
          <p:nvPr/>
        </p:nvSpPr>
        <p:spPr>
          <a:xfrm>
            <a:off x="5455080" y="3053880"/>
            <a:ext cx="6699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nl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Google Shape;434;p67"/>
          <p:cNvSpPr/>
          <p:nvPr/>
        </p:nvSpPr>
        <p:spPr>
          <a:xfrm rot="19034400">
            <a:off x="6707880" y="2409120"/>
            <a:ext cx="176760" cy="493560"/>
          </a:xfrm>
          <a:custGeom>
            <a:avLst/>
            <a:gdLst/>
            <a:ahLst/>
            <a:rect l="l" t="t" r="r" b="b"/>
            <a:pathLst>
              <a:path w="8431" h="23457">
                <a:moveTo>
                  <a:pt x="8431" y="23457"/>
                </a:moveTo>
                <a:cubicBezTo>
                  <a:pt x="7065" y="21950"/>
                  <a:pt x="1178" y="18323"/>
                  <a:pt x="236" y="14413"/>
                </a:cubicBezTo>
                <a:cubicBezTo>
                  <a:pt x="-706" y="10504"/>
                  <a:pt x="2355" y="2402"/>
                  <a:pt x="2779" y="0"/>
                </a:cubicBez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Google Shape;435;p67"/>
          <p:cNvSpPr/>
          <p:nvPr/>
        </p:nvSpPr>
        <p:spPr>
          <a:xfrm>
            <a:off x="6068520" y="1504440"/>
            <a:ext cx="49500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nl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AI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Google Shape;436;p67"/>
          <p:cNvSpPr/>
          <p:nvPr/>
        </p:nvSpPr>
        <p:spPr>
          <a:xfrm>
            <a:off x="5455080" y="2520720"/>
            <a:ext cx="669960" cy="3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nl" sz="1800" spc="-1" strike="noStrike">
                <a:solidFill>
                  <a:srgbClr val="ffffff"/>
                </a:solidFill>
                <a:latin typeface="Open Sans"/>
                <a:ea typeface="Open Sans"/>
              </a:rPr>
              <a:t>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Google Shape;437;p67"/>
          <p:cNvSpPr/>
          <p:nvPr/>
        </p:nvSpPr>
        <p:spPr>
          <a:xfrm>
            <a:off x="4505400" y="2292840"/>
            <a:ext cx="46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9d9d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Google Shape;438;p67"/>
          <p:cNvSpPr/>
          <p:nvPr/>
        </p:nvSpPr>
        <p:spPr>
          <a:xfrm>
            <a:off x="6922440" y="2292840"/>
            <a:ext cx="46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9d9d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Google Shape;439;p67"/>
          <p:cNvSpPr/>
          <p:nvPr/>
        </p:nvSpPr>
        <p:spPr>
          <a:xfrm>
            <a:off x="3102120" y="1793160"/>
            <a:ext cx="1216440" cy="9975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input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4" name="Google Shape;440;p67"/>
          <p:cNvSpPr/>
          <p:nvPr/>
        </p:nvSpPr>
        <p:spPr>
          <a:xfrm>
            <a:off x="7481520" y="1793160"/>
            <a:ext cx="1216440" cy="9975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output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5" name="Google Shape;441;p67"/>
          <p:cNvSpPr/>
          <p:nvPr/>
        </p:nvSpPr>
        <p:spPr>
          <a:xfrm>
            <a:off x="4551120" y="3742200"/>
            <a:ext cx="46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9d9d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Google Shape;442;p67"/>
          <p:cNvSpPr/>
          <p:nvPr/>
        </p:nvSpPr>
        <p:spPr>
          <a:xfrm>
            <a:off x="6967800" y="3742200"/>
            <a:ext cx="46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d9d9d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443;p67"/>
          <p:cNvSpPr/>
          <p:nvPr/>
        </p:nvSpPr>
        <p:spPr>
          <a:xfrm>
            <a:off x="3147480" y="3242880"/>
            <a:ext cx="1216440" cy="9975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input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8" name="Google Shape;444;p67"/>
          <p:cNvSpPr/>
          <p:nvPr/>
        </p:nvSpPr>
        <p:spPr>
          <a:xfrm>
            <a:off x="7526880" y="3242880"/>
            <a:ext cx="1216440" cy="997560"/>
          </a:xfrm>
          <a:prstGeom prst="can">
            <a:avLst>
              <a:gd name="adj" fmla="val 25000"/>
            </a:avLst>
          </a:prstGeom>
          <a:solidFill>
            <a:srgbClr val="c27b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output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9" name="Google Shape;445;p67"/>
          <p:cNvSpPr/>
          <p:nvPr/>
        </p:nvSpPr>
        <p:spPr>
          <a:xfrm>
            <a:off x="348480" y="1904760"/>
            <a:ext cx="220320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 Medium"/>
                <a:ea typeface="Roboto Medium"/>
              </a:rPr>
              <a:t>Train</a:t>
            </a:r>
            <a:br/>
            <a:r>
              <a:rPr b="0" lang="nl" sz="1400" spc="-1" strike="noStrike">
                <a:solidFill>
                  <a:srgbClr val="000000"/>
                </a:solidFill>
                <a:latin typeface="Roboto"/>
                <a:ea typeface="Roboto"/>
              </a:rPr>
              <a:t>Use historic data and corresponding outputs to train a model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0" name="Google Shape;446;p67"/>
          <p:cNvSpPr/>
          <p:nvPr/>
        </p:nvSpPr>
        <p:spPr>
          <a:xfrm>
            <a:off x="348480" y="3324600"/>
            <a:ext cx="2203200" cy="4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 Medium"/>
                <a:ea typeface="Roboto Medium"/>
              </a:rPr>
              <a:t>Predict</a:t>
            </a:r>
            <a:br/>
            <a:r>
              <a:rPr b="0" lang="nl" sz="1400" spc="-1" strike="noStrike">
                <a:solidFill>
                  <a:srgbClr val="000000"/>
                </a:solidFill>
                <a:latin typeface="Roboto"/>
                <a:ea typeface="Roboto"/>
              </a:rPr>
              <a:t>Use the model to generate outputs for unseen data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1" name="Google Shape;447;p67"/>
          <p:cNvSpPr/>
          <p:nvPr/>
        </p:nvSpPr>
        <p:spPr>
          <a:xfrm>
            <a:off x="5337360" y="1793160"/>
            <a:ext cx="1216440" cy="997560"/>
          </a:xfrm>
          <a:prstGeom prst="can">
            <a:avLst>
              <a:gd name="adj" fmla="val 25000"/>
            </a:avLst>
          </a:prstGeom>
          <a:solidFill>
            <a:srgbClr val="c27ba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Machine Learning Model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52" name="Google Shape;448;p67"/>
          <p:cNvSpPr/>
          <p:nvPr/>
        </p:nvSpPr>
        <p:spPr>
          <a:xfrm>
            <a:off x="5382720" y="3242880"/>
            <a:ext cx="1216440" cy="99756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400" spc="-1" strike="noStrike">
                <a:solidFill>
                  <a:srgbClr val="000000"/>
                </a:solidFill>
                <a:latin typeface="Open Sans Light"/>
                <a:ea typeface="Open Sans Light"/>
              </a:rPr>
              <a:t>Machine Learning Model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453;p68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Deep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" name="Google Shape;454;p68"/>
          <p:cNvSpPr/>
          <p:nvPr/>
        </p:nvSpPr>
        <p:spPr>
          <a:xfrm>
            <a:off x="4903560" y="1063080"/>
            <a:ext cx="3598920" cy="359892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455;p68"/>
          <p:cNvSpPr/>
          <p:nvPr/>
        </p:nvSpPr>
        <p:spPr>
          <a:xfrm>
            <a:off x="5030280" y="1849680"/>
            <a:ext cx="2698920" cy="269892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456;p68"/>
          <p:cNvSpPr/>
          <p:nvPr/>
        </p:nvSpPr>
        <p:spPr>
          <a:xfrm>
            <a:off x="5131080" y="3073680"/>
            <a:ext cx="1348920" cy="1348920"/>
          </a:xfrm>
          <a:prstGeom prst="rect">
            <a:avLst/>
          </a:prstGeom>
          <a:solidFill>
            <a:schemeClr val="dk1"/>
          </a:solidFill>
          <a:ln w="38100">
            <a:solidFill>
              <a:srgbClr val="30303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457;p68"/>
          <p:cNvSpPr/>
          <p:nvPr/>
        </p:nvSpPr>
        <p:spPr>
          <a:xfrm>
            <a:off x="4903560" y="631800"/>
            <a:ext cx="359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AI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8" name="Google Shape;458;p68"/>
          <p:cNvSpPr/>
          <p:nvPr/>
        </p:nvSpPr>
        <p:spPr>
          <a:xfrm>
            <a:off x="5131080" y="2647440"/>
            <a:ext cx="134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DL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59" name="Google Shape;459;p68"/>
          <p:cNvSpPr/>
          <p:nvPr/>
        </p:nvSpPr>
        <p:spPr>
          <a:xfrm>
            <a:off x="5030280" y="1418760"/>
            <a:ext cx="269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ML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0" name="Google Shape;460;p68"/>
          <p:cNvSpPr/>
          <p:nvPr/>
        </p:nvSpPr>
        <p:spPr>
          <a:xfrm flipH="1">
            <a:off x="4140000" y="3386160"/>
            <a:ext cx="1018800" cy="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30303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461;p68"/>
          <p:cNvSpPr/>
          <p:nvPr/>
        </p:nvSpPr>
        <p:spPr>
          <a:xfrm>
            <a:off x="1414800" y="3050280"/>
            <a:ext cx="269892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nl" sz="1600" spc="-1" strike="noStrike">
                <a:solidFill>
                  <a:srgbClr val="000000"/>
                </a:solidFill>
                <a:latin typeface="Titillium Web"/>
                <a:ea typeface="Titillium Web"/>
              </a:rPr>
              <a:t>Neural Networks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466;p69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Deep learning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Google Shape;467;p69"/>
          <p:cNvSpPr/>
          <p:nvPr/>
        </p:nvSpPr>
        <p:spPr>
          <a:xfrm>
            <a:off x="470520" y="1318680"/>
            <a:ext cx="7763400" cy="31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One specific model in machine learning, that has caught a lot of attention in the past few years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A common DL technique is a concept known as deep neural networks.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In a deep neural network, the code structures you write are arranged in layers that loosely mimic the human brain, learning patterns of patterns.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310;p51"/>
          <p:cNvSpPr/>
          <p:nvPr/>
        </p:nvSpPr>
        <p:spPr>
          <a:xfrm>
            <a:off x="9273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nl" sz="4000" spc="-1" strike="noStrike">
                <a:solidFill>
                  <a:srgbClr val="ffffff"/>
                </a:solidFill>
                <a:latin typeface="Domine"/>
                <a:ea typeface="Domine"/>
              </a:rPr>
              <a:t>Tips for a comfortable session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latin typeface="Arial"/>
            </a:endParaRPr>
          </a:p>
        </p:txBody>
      </p:sp>
      <p:sp>
        <p:nvSpPr>
          <p:cNvPr id="87" name="Google Shape;311;p51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8120">
              <a:lnSpc>
                <a:spcPct val="150000"/>
              </a:lnSpc>
              <a:buClr>
                <a:srgbClr val="ffffff"/>
              </a:buClr>
              <a:buFont typeface="Roboto"/>
              <a:buAutoNum type="arabicPeriod"/>
            </a:pPr>
            <a:r>
              <a:rPr b="0" lang="nl" sz="1900" spc="-1" strike="noStrike">
                <a:solidFill>
                  <a:srgbClr val="ffffff"/>
                </a:solidFill>
                <a:latin typeface="Roboto"/>
                <a:ea typeface="Roboto"/>
              </a:rPr>
              <a:t>Cut your microphone (Mute yourself)   </a:t>
            </a:r>
            <a:endParaRPr b="0" lang="en-US" sz="1900" spc="-1" strike="noStrike">
              <a:latin typeface="Arial"/>
            </a:endParaRPr>
          </a:p>
          <a:p>
            <a:pPr marL="457200" indent="-348120">
              <a:lnSpc>
                <a:spcPct val="150000"/>
              </a:lnSpc>
              <a:buClr>
                <a:srgbClr val="ffffff"/>
              </a:buClr>
              <a:buFont typeface="Roboto"/>
              <a:buAutoNum type="arabicPeriod"/>
            </a:pPr>
            <a:r>
              <a:rPr b="0" lang="nl" sz="1900" spc="-1" strike="noStrike">
                <a:solidFill>
                  <a:srgbClr val="ffffff"/>
                </a:solidFill>
                <a:latin typeface="Roboto"/>
                <a:ea typeface="Roboto"/>
              </a:rPr>
              <a:t>Put your camera on (Not required)</a:t>
            </a:r>
            <a:endParaRPr b="0" lang="en-US" sz="1900" spc="-1" strike="noStrike">
              <a:latin typeface="Arial"/>
            </a:endParaRPr>
          </a:p>
          <a:p>
            <a:pPr marL="457200" indent="-348120">
              <a:lnSpc>
                <a:spcPct val="150000"/>
              </a:lnSpc>
              <a:buClr>
                <a:srgbClr val="ffffff"/>
              </a:buClr>
              <a:buFont typeface="Roboto"/>
              <a:buAutoNum type="arabicPeriod"/>
            </a:pPr>
            <a:r>
              <a:rPr b="0" lang="nl" sz="1900" spc="-1" strike="noStrike">
                <a:solidFill>
                  <a:srgbClr val="ffffff"/>
                </a:solidFill>
                <a:latin typeface="Roboto"/>
                <a:ea typeface="Roboto"/>
              </a:rPr>
              <a:t>Use your real name (Mr.Robot is a pseudonym)</a:t>
            </a:r>
            <a:br/>
            <a:r>
              <a:rPr b="0" lang="nl" sz="1900" spc="-1" strike="noStrike">
                <a:solidFill>
                  <a:srgbClr val="ffffff"/>
                </a:solidFill>
                <a:latin typeface="Roboto"/>
                <a:ea typeface="Roboto"/>
              </a:rPr>
              <a:t>Rename yourself if it’s not the case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en-US" sz="1900" spc="-1" strike="noStrike">
              <a:latin typeface="Arial"/>
            </a:endParaRPr>
          </a:p>
        </p:txBody>
      </p:sp>
      <p:pic>
        <p:nvPicPr>
          <p:cNvPr id="88" name="Google Shape;312;p51" descr=""/>
          <p:cNvPicPr/>
          <p:nvPr/>
        </p:nvPicPr>
        <p:blipFill>
          <a:blip r:embed="rId1"/>
          <a:stretch/>
        </p:blipFill>
        <p:spPr>
          <a:xfrm>
            <a:off x="3816360" y="3248640"/>
            <a:ext cx="2408400" cy="9118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313;p51" descr=""/>
          <p:cNvPicPr/>
          <p:nvPr/>
        </p:nvPicPr>
        <p:blipFill>
          <a:blip r:embed="rId2"/>
          <a:srcRect l="25390" t="86709" r="60254" b="5662"/>
          <a:stretch/>
        </p:blipFill>
        <p:spPr>
          <a:xfrm>
            <a:off x="571680" y="3248640"/>
            <a:ext cx="3045600" cy="91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472;p70"/>
          <p:cNvSpPr/>
          <p:nvPr/>
        </p:nvSpPr>
        <p:spPr>
          <a:xfrm>
            <a:off x="470520" y="1318680"/>
            <a:ext cx="7763400" cy="31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5" name="Google Shape;473;p70"/>
          <p:cNvSpPr/>
          <p:nvPr/>
        </p:nvSpPr>
        <p:spPr>
          <a:xfrm>
            <a:off x="8372520" y="4574520"/>
            <a:ext cx="547560" cy="39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2A866BC-025F-4DED-B36E-5EDEBF81E562}" type="slidenum">
              <a:rPr b="0" lang="nl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166" name="Google Shape;474;p70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479;p71"/>
          <p:cNvSpPr/>
          <p:nvPr/>
        </p:nvSpPr>
        <p:spPr>
          <a:xfrm>
            <a:off x="858960" y="791640"/>
            <a:ext cx="6413040" cy="35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What is NLP?</a:t>
            </a:r>
            <a:endParaRPr b="0" lang="en-US" sz="7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484;p72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Natural Language is hard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9" name="Google Shape;485;p72"/>
          <p:cNvSpPr/>
          <p:nvPr/>
        </p:nvSpPr>
        <p:spPr>
          <a:xfrm>
            <a:off x="470520" y="1318680"/>
            <a:ext cx="7763400" cy="31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See the following example: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The complex houses married and single soldiers and their families.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This is called a Garden path sentence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= grammatically correct </a:t>
            </a:r>
            <a:r>
              <a:rPr b="0" lang="nl" sz="1800" spc="-1" strike="noStrike" u="sng">
                <a:solidFill>
                  <a:srgbClr val="63c3d1"/>
                </a:solidFill>
                <a:uFillTx/>
                <a:latin typeface="Titillium Web Light"/>
                <a:ea typeface="Titillium Web Light"/>
                <a:hlinkClick r:id="rId1"/>
              </a:rPr>
              <a:t>sentence</a:t>
            </a: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 that do not make sense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90;p73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Natural Language is ambiguous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1" name="Google Shape;491;p73"/>
          <p:cNvSpPr/>
          <p:nvPr/>
        </p:nvSpPr>
        <p:spPr>
          <a:xfrm>
            <a:off x="470520" y="1318680"/>
            <a:ext cx="7763400" cy="31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“</a:t>
            </a: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I made him duck”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Did you prepare him a meal? Or did you give a swing at him?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496;p74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Natural Language is uncertain?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3" name="Google Shape;497;p74"/>
          <p:cNvSpPr/>
          <p:nvPr/>
        </p:nvSpPr>
        <p:spPr>
          <a:xfrm>
            <a:off x="470520" y="1318680"/>
            <a:ext cx="7763400" cy="316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“</a:t>
            </a: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Call me a taxi”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nl" sz="1800" spc="-1" strike="noStrike">
                <a:solidFill>
                  <a:srgbClr val="212121"/>
                </a:solidFill>
                <a:latin typeface="Titillium Web Light"/>
                <a:ea typeface="Titillium Web Light"/>
              </a:rPr>
              <a:t>Do you want me to get you a taxi or do you want me to tell you you are a taxi?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502;p75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Computers like numbers, not words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5" name="Google Shape;503;p75"/>
          <p:cNvSpPr/>
          <p:nvPr/>
        </p:nvSpPr>
        <p:spPr>
          <a:xfrm>
            <a:off x="483120" y="963000"/>
            <a:ext cx="8138160" cy="360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nl" sz="24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Let computers perform useful tasks with natural language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24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= Natural Language Processing (NLP)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319;p52"/>
          <p:cNvSpPr/>
          <p:nvPr/>
        </p:nvSpPr>
        <p:spPr>
          <a:xfrm>
            <a:off x="858960" y="791640"/>
            <a:ext cx="6684120" cy="35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Introduction</a:t>
            </a:r>
            <a:endParaRPr b="0" lang="en-US" sz="7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324;p53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Google Shape;325;p53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Google Shape;326;p53"/>
          <p:cNvSpPr/>
          <p:nvPr/>
        </p:nvSpPr>
        <p:spPr>
          <a:xfrm>
            <a:off x="2687760" y="2019960"/>
            <a:ext cx="3767400" cy="301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AI coach — BeCode.org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Machine learning engineer — Faktion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Web developer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400" spc="-1" strike="noStrike">
                <a:solidFill>
                  <a:srgbClr val="212121"/>
                </a:solidFill>
                <a:latin typeface="Roboto"/>
                <a:ea typeface="Roboto"/>
              </a:rPr>
              <a:t>BeCode learner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94" name="Google Shape;327;p53"/>
          <p:cNvSpPr/>
          <p:nvPr/>
        </p:nvSpPr>
        <p:spPr>
          <a:xfrm>
            <a:off x="3791880" y="635400"/>
            <a:ext cx="1559160" cy="156240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outerShdw algn="bl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" name="Google Shape;328;p53"/>
          <p:cNvSpPr/>
          <p:nvPr/>
        </p:nvSpPr>
        <p:spPr>
          <a:xfrm>
            <a:off x="3354840" y="4219560"/>
            <a:ext cx="243324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nl" sz="1600" spc="-1" strike="noStrike">
                <a:solidFill>
                  <a:srgbClr val="303030"/>
                </a:solidFill>
                <a:latin typeface="Roboto Light"/>
                <a:ea typeface="Roboto Light"/>
              </a:rPr>
              <a:t>maxim@becode.org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6" name="Google Shape;329;p53"/>
          <p:cNvSpPr/>
          <p:nvPr/>
        </p:nvSpPr>
        <p:spPr>
          <a:xfrm>
            <a:off x="445320" y="456480"/>
            <a:ext cx="3268800" cy="12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3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Who are we?</a:t>
            </a:r>
            <a:endParaRPr b="0" lang="en-US" sz="3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3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Maxim</a:t>
            </a:r>
            <a:endParaRPr b="0" lang="en-US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345;p55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Google Shape;346;p55"/>
          <p:cNvSpPr/>
          <p:nvPr/>
        </p:nvSpPr>
        <p:spPr>
          <a:xfrm>
            <a:off x="445320" y="456480"/>
            <a:ext cx="3268800" cy="12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31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Typical training day</a:t>
            </a:r>
            <a:endParaRPr b="0" lang="en-US" sz="3100" spc="-1" strike="noStrike">
              <a:latin typeface="Arial"/>
            </a:endParaRPr>
          </a:p>
        </p:txBody>
      </p:sp>
      <p:sp>
        <p:nvSpPr>
          <p:cNvPr id="99" name="Google Shape;347;p55"/>
          <p:cNvSpPr/>
          <p:nvPr/>
        </p:nvSpPr>
        <p:spPr>
          <a:xfrm>
            <a:off x="4241520" y="743760"/>
            <a:ext cx="4260600" cy="39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Start at 9:00 </a:t>
            </a:r>
            <a:r>
              <a:rPr b="1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sharp </a:t>
            </a: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on google meet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9:00 -&gt; 11:00 Intro of the day + theory or work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11:00 -&gt; 11:15 </a:t>
            </a:r>
            <a:r>
              <a:rPr b="1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Break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11:15 -&gt; 12:30 Intro of the day + theory or work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12:30 -&gt; 13:30 </a:t>
            </a:r>
            <a:r>
              <a:rPr b="1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Lunch time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13:30 -&gt; 14:00 Tech talk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14:00 -&gt; 15:00 Work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15:00 -&gt; 15:15 </a:t>
            </a:r>
            <a:r>
              <a:rPr b="1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Break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15:15 -&gt; 15:50 Work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nl" sz="1200" spc="-1" strike="noStrike">
                <a:solidFill>
                  <a:srgbClr val="212121"/>
                </a:solidFill>
                <a:latin typeface="Roboto"/>
                <a:ea typeface="Roboto"/>
              </a:rPr>
              <a:t>15:50 -&gt; 16:00 Debrief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352;p56"/>
          <p:cNvSpPr/>
          <p:nvPr/>
        </p:nvSpPr>
        <p:spPr>
          <a:xfrm>
            <a:off x="858960" y="791640"/>
            <a:ext cx="6413040" cy="35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Use Cases</a:t>
            </a:r>
            <a:endParaRPr b="0" lang="en-US" sz="7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357;p57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Automated document processing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2" name="Google Shape;358;p57" descr=""/>
          <p:cNvPicPr/>
          <p:nvPr/>
        </p:nvPicPr>
        <p:blipFill>
          <a:blip r:embed="rId1"/>
          <a:stretch/>
        </p:blipFill>
        <p:spPr>
          <a:xfrm>
            <a:off x="61920" y="894240"/>
            <a:ext cx="3475440" cy="417708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359;p57" descr=""/>
          <p:cNvPicPr/>
          <p:nvPr/>
        </p:nvPicPr>
        <p:blipFill>
          <a:blip r:embed="rId2"/>
          <a:stretch/>
        </p:blipFill>
        <p:spPr>
          <a:xfrm>
            <a:off x="3709080" y="1211040"/>
            <a:ext cx="5295240" cy="354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364;p58"/>
          <p:cNvSpPr/>
          <p:nvPr/>
        </p:nvSpPr>
        <p:spPr>
          <a:xfrm>
            <a:off x="641160" y="0"/>
            <a:ext cx="8186400" cy="8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2800" spc="-1" strike="noStrike">
                <a:solidFill>
                  <a:srgbClr val="212121"/>
                </a:solidFill>
                <a:latin typeface="Titillium Web"/>
                <a:ea typeface="Titillium Web"/>
              </a:rPr>
              <a:t>Face Recognition Project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05" name="Google Shape;365;p58" descr=""/>
          <p:cNvPicPr/>
          <p:nvPr/>
        </p:nvPicPr>
        <p:blipFill>
          <a:blip r:embed="rId1"/>
          <a:srcRect l="0" t="0" r="0" b="41035"/>
          <a:stretch/>
        </p:blipFill>
        <p:spPr>
          <a:xfrm>
            <a:off x="3251520" y="540000"/>
            <a:ext cx="5328000" cy="435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370;p59"/>
          <p:cNvSpPr/>
          <p:nvPr/>
        </p:nvSpPr>
        <p:spPr>
          <a:xfrm>
            <a:off x="858960" y="791640"/>
            <a:ext cx="6413040" cy="35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nl" sz="7400" spc="-1" strike="noStrike">
                <a:solidFill>
                  <a:srgbClr val="ffffff"/>
                </a:solidFill>
                <a:latin typeface="Titillium Web"/>
                <a:ea typeface="Titillium Web"/>
              </a:rPr>
              <a:t>Training Agenda</a:t>
            </a:r>
            <a:endParaRPr b="0" lang="en-US" sz="7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63c3d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0066ff"/>
      </a:accent1>
      <a:accent2>
        <a:srgbClr val="00d0a6"/>
      </a:accent2>
      <a:accent3>
        <a:srgbClr val="9acbea"/>
      </a:accent3>
      <a:accent4>
        <a:srgbClr val="ff8c7d"/>
      </a:accent4>
      <a:accent5>
        <a:srgbClr val="14146e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63c3d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LibreOffice/7.1.4.2$Windows_X86_64 LibreOffice_project/a529a4fab45b75fefc5b6226684193eb000654f6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2021-06-11T14:37:02Z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